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3631"/>
  </p:normalViewPr>
  <p:slideViewPr>
    <p:cSldViewPr snapToGrid="0" snapToObjects="1">
      <p:cViewPr varScale="1">
        <p:scale>
          <a:sx n="95" d="100"/>
          <a:sy n="95" d="100"/>
        </p:scale>
        <p:origin x="200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141A0-7458-624C-9CCC-11B4BFA61A67}" type="datetimeFigureOut">
              <a:rPr lang="nl-NL" smtClean="0"/>
              <a:t>05-12-17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21ADA-4FF3-1C44-A13D-7745B7C716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84994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141A0-7458-624C-9CCC-11B4BFA61A67}" type="datetimeFigureOut">
              <a:rPr lang="nl-NL" smtClean="0"/>
              <a:t>05-12-17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21ADA-4FF3-1C44-A13D-7745B7C716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5104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141A0-7458-624C-9CCC-11B4BFA61A67}" type="datetimeFigureOut">
              <a:rPr lang="nl-NL" smtClean="0"/>
              <a:t>05-12-17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21ADA-4FF3-1C44-A13D-7745B7C71640}" type="slidenum">
              <a:rPr lang="nl-NL" smtClean="0"/>
              <a:t>‹nr.›</a:t>
            </a:fld>
            <a:endParaRPr lang="nl-N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831194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141A0-7458-624C-9CCC-11B4BFA61A67}" type="datetimeFigureOut">
              <a:rPr lang="nl-NL" smtClean="0"/>
              <a:t>05-12-17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21ADA-4FF3-1C44-A13D-7745B7C716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41019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 met cita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141A0-7458-624C-9CCC-11B4BFA61A67}" type="datetimeFigureOut">
              <a:rPr lang="nl-NL" smtClean="0"/>
              <a:t>05-12-17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21ADA-4FF3-1C44-A13D-7745B7C71640}" type="slidenum">
              <a:rPr lang="nl-NL" smtClean="0"/>
              <a:t>‹nr.›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535044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141A0-7458-624C-9CCC-11B4BFA61A67}" type="datetimeFigureOut">
              <a:rPr lang="nl-NL" smtClean="0"/>
              <a:t>05-12-17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21ADA-4FF3-1C44-A13D-7745B7C716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68401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141A0-7458-624C-9CCC-11B4BFA61A67}" type="datetimeFigureOut">
              <a:rPr lang="nl-NL" smtClean="0"/>
              <a:t>05-12-17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21ADA-4FF3-1C44-A13D-7745B7C716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10753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141A0-7458-624C-9CCC-11B4BFA61A67}" type="datetimeFigureOut">
              <a:rPr lang="nl-NL" smtClean="0"/>
              <a:t>05-12-17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21ADA-4FF3-1C44-A13D-7745B7C716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7393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141A0-7458-624C-9CCC-11B4BFA61A67}" type="datetimeFigureOut">
              <a:rPr lang="nl-NL" smtClean="0"/>
              <a:t>05-12-17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21ADA-4FF3-1C44-A13D-7745B7C716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9887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141A0-7458-624C-9CCC-11B4BFA61A67}" type="datetimeFigureOut">
              <a:rPr lang="nl-NL" smtClean="0"/>
              <a:t>05-12-17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21ADA-4FF3-1C44-A13D-7745B7C716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73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141A0-7458-624C-9CCC-11B4BFA61A67}" type="datetimeFigureOut">
              <a:rPr lang="nl-NL" smtClean="0"/>
              <a:t>05-12-17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21ADA-4FF3-1C44-A13D-7745B7C716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8347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141A0-7458-624C-9CCC-11B4BFA61A67}" type="datetimeFigureOut">
              <a:rPr lang="nl-NL" smtClean="0"/>
              <a:t>05-12-17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21ADA-4FF3-1C44-A13D-7745B7C716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15719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141A0-7458-624C-9CCC-11B4BFA61A67}" type="datetimeFigureOut">
              <a:rPr lang="nl-NL" smtClean="0"/>
              <a:t>05-12-17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21ADA-4FF3-1C44-A13D-7745B7C716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1637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141A0-7458-624C-9CCC-11B4BFA61A67}" type="datetimeFigureOut">
              <a:rPr lang="nl-NL" smtClean="0"/>
              <a:t>05-12-17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21ADA-4FF3-1C44-A13D-7745B7C716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7840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141A0-7458-624C-9CCC-11B4BFA61A67}" type="datetimeFigureOut">
              <a:rPr lang="nl-NL" smtClean="0"/>
              <a:t>05-12-17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21ADA-4FF3-1C44-A13D-7745B7C716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48393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141A0-7458-624C-9CCC-11B4BFA61A67}" type="datetimeFigureOut">
              <a:rPr lang="nl-NL" smtClean="0"/>
              <a:t>05-12-17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21ADA-4FF3-1C44-A13D-7745B7C716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0039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3141A0-7458-624C-9CCC-11B4BFA61A67}" type="datetimeFigureOut">
              <a:rPr lang="nl-NL" smtClean="0"/>
              <a:t>05-12-17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1821ADA-4FF3-1C44-A13D-7745B7C716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462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  <p:sldLayoutId id="2147483736" r:id="rId13"/>
    <p:sldLayoutId id="2147483737" r:id="rId14"/>
    <p:sldLayoutId id="2147483738" r:id="rId15"/>
    <p:sldLayoutId id="214748373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b="1" dirty="0" smtClean="0"/>
              <a:t>3.1 HANDELEN IN OOST-AZIË</a:t>
            </a:r>
            <a:endParaRPr lang="nl-NL" b="1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b="1" dirty="0" smtClean="0"/>
              <a:t>NEDERLAND EN INDONESIË</a:t>
            </a:r>
          </a:p>
          <a:p>
            <a:r>
              <a:rPr lang="nl-NL" b="1" dirty="0" smtClean="0"/>
              <a:t>HOOFDSTUK 3</a:t>
            </a:r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7296588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		</a:t>
            </a:r>
            <a:r>
              <a:rPr lang="nl-NL" b="1" dirty="0" smtClean="0"/>
              <a:t>PRODUCTEN VAN DE V.O.C.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Peper (India/Oost-Indië)</a:t>
            </a:r>
          </a:p>
          <a:p>
            <a:r>
              <a:rPr lang="nl-NL" dirty="0" smtClean="0"/>
              <a:t>Nootmuskaat (Molukken)</a:t>
            </a:r>
          </a:p>
          <a:p>
            <a:r>
              <a:rPr lang="nl-NL" dirty="0" smtClean="0"/>
              <a:t>Kruidnagels (</a:t>
            </a:r>
            <a:r>
              <a:rPr lang="nl-NL" dirty="0" err="1" smtClean="0"/>
              <a:t>molukken</a:t>
            </a:r>
            <a:r>
              <a:rPr lang="nl-NL" dirty="0" smtClean="0"/>
              <a:t>)</a:t>
            </a:r>
          </a:p>
          <a:p>
            <a:r>
              <a:rPr lang="nl-NL" dirty="0" smtClean="0"/>
              <a:t>Foelie (</a:t>
            </a:r>
            <a:r>
              <a:rPr lang="nl-NL" dirty="0" err="1" smtClean="0"/>
              <a:t>molukken</a:t>
            </a:r>
            <a:r>
              <a:rPr lang="nl-NL" dirty="0" smtClean="0"/>
              <a:t>)</a:t>
            </a:r>
          </a:p>
          <a:p>
            <a:r>
              <a:rPr lang="nl-NL" dirty="0" smtClean="0"/>
              <a:t>Kaneel (Ceylon = Sri Lanka)</a:t>
            </a:r>
          </a:p>
          <a:p>
            <a:r>
              <a:rPr lang="nl-NL" dirty="0" smtClean="0"/>
              <a:t>Koffie (Arabië)</a:t>
            </a:r>
          </a:p>
          <a:p>
            <a:r>
              <a:rPr lang="nl-NL" dirty="0" smtClean="0"/>
              <a:t>Suiker (Java)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4893" y="2326342"/>
            <a:ext cx="7115750" cy="2649070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8135471" y="5476129"/>
            <a:ext cx="7617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b="1" i="1" dirty="0" smtClean="0"/>
              <a:t>KANEEL</a:t>
            </a:r>
            <a:endParaRPr lang="nl-NL" sz="1400" b="1" i="1" dirty="0"/>
          </a:p>
        </p:txBody>
      </p:sp>
    </p:spTree>
    <p:extLst>
      <p:ext uri="{BB962C8B-B14F-4D97-AF65-F5344CB8AC3E}">
        <p14:creationId xmlns:p14="http://schemas.microsoft.com/office/powerpoint/2010/main" val="16276522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223681"/>
          </a:xfrm>
        </p:spPr>
        <p:txBody>
          <a:bodyPr/>
          <a:lstStyle/>
          <a:p>
            <a:pPr algn="ctr"/>
            <a:r>
              <a:rPr lang="nl-NL" b="1" dirty="0" smtClean="0"/>
              <a:t>ONDERGANG VAN DE V.O.C.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0" y="1089212"/>
            <a:ext cx="11353800" cy="5768787"/>
          </a:xfrm>
        </p:spPr>
        <p:txBody>
          <a:bodyPr>
            <a:normAutofit/>
          </a:bodyPr>
          <a:lstStyle/>
          <a:p>
            <a:r>
              <a:rPr lang="nl-NL" dirty="0" smtClean="0"/>
              <a:t>V.O.C. maakt in de 18</a:t>
            </a:r>
            <a:r>
              <a:rPr lang="nl-NL" baseline="30000" dirty="0" smtClean="0"/>
              <a:t>e</a:t>
            </a:r>
            <a:r>
              <a:rPr lang="nl-NL" dirty="0" smtClean="0"/>
              <a:t> eeuw steeds minder winst</a:t>
            </a:r>
          </a:p>
          <a:p>
            <a:r>
              <a:rPr lang="nl-NL" dirty="0" smtClean="0"/>
              <a:t>Oorzaken van de achteruitgang zijn:</a:t>
            </a:r>
          </a:p>
          <a:p>
            <a:pPr>
              <a:buFont typeface="Wingdings" charset="2"/>
              <a:buChar char="§"/>
            </a:pPr>
            <a:r>
              <a:rPr lang="nl-NL" dirty="0" smtClean="0"/>
              <a:t>Corruptie van V.O.C.-dienaren</a:t>
            </a:r>
          </a:p>
          <a:p>
            <a:pPr>
              <a:buFont typeface="Wingdings" charset="2"/>
              <a:buChar char="§"/>
            </a:pPr>
            <a:r>
              <a:rPr lang="nl-NL" dirty="0" smtClean="0"/>
              <a:t>Slechte boekhouding bij de V.O.C.</a:t>
            </a:r>
          </a:p>
          <a:p>
            <a:pPr>
              <a:buFont typeface="Wingdings" charset="2"/>
              <a:buChar char="§"/>
            </a:pPr>
            <a:r>
              <a:rPr lang="nl-NL" dirty="0" smtClean="0"/>
              <a:t>Steeds meer buitenlandse concurrentie van GB en FR</a:t>
            </a:r>
          </a:p>
          <a:p>
            <a:pPr>
              <a:buFont typeface="Wingdings" charset="2"/>
              <a:buChar char="§"/>
            </a:pPr>
            <a:r>
              <a:rPr lang="nl-NL" dirty="0" smtClean="0"/>
              <a:t>Verloren oorlog met Engeland, 1780-1784</a:t>
            </a:r>
          </a:p>
          <a:p>
            <a:pPr>
              <a:buFont typeface="Wingdings" charset="2"/>
              <a:buChar char="§"/>
            </a:pPr>
            <a:r>
              <a:rPr lang="nl-NL" dirty="0" smtClean="0"/>
              <a:t>1795: FR bezet NL, waarna GB de NL </a:t>
            </a:r>
            <a:r>
              <a:rPr lang="nl-NL" dirty="0" smtClean="0"/>
              <a:t>					        						                  havens </a:t>
            </a:r>
            <a:r>
              <a:rPr lang="nl-NL" dirty="0" smtClean="0"/>
              <a:t>blokkeert</a:t>
            </a:r>
          </a:p>
          <a:p>
            <a:pPr>
              <a:buFont typeface="Wingdings" charset="2"/>
              <a:buChar char="§"/>
            </a:pPr>
            <a:endParaRPr lang="nl-NL" dirty="0"/>
          </a:p>
          <a:p>
            <a:pPr>
              <a:buFont typeface="Wingdings" charset="2"/>
              <a:buChar char="§"/>
            </a:pPr>
            <a:r>
              <a:rPr lang="nl-NL" dirty="0" smtClean="0"/>
              <a:t>1799: V.O.C. </a:t>
            </a:r>
            <a:r>
              <a:rPr lang="nl-NL" dirty="0"/>
              <a:t>g</a:t>
            </a:r>
            <a:r>
              <a:rPr lang="nl-NL" dirty="0" smtClean="0"/>
              <a:t>aat failliet en wordt </a:t>
            </a:r>
            <a:r>
              <a:rPr lang="nl-NL" dirty="0" smtClean="0"/>
              <a:t>					         opgeheven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7943" y="3254188"/>
            <a:ext cx="7656798" cy="3603813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7234518" y="2743202"/>
            <a:ext cx="31466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i="1" dirty="0" smtClean="0"/>
              <a:t>BELEGGINGEN IN AANDELEN VOC</a:t>
            </a:r>
            <a:endParaRPr lang="nl-NL" sz="1400" b="1" i="1" dirty="0"/>
          </a:p>
        </p:txBody>
      </p:sp>
    </p:spTree>
    <p:extLst>
      <p:ext uri="{BB962C8B-B14F-4D97-AF65-F5344CB8AC3E}">
        <p14:creationId xmlns:p14="http://schemas.microsoft.com/office/powerpoint/2010/main" val="1605414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37683"/>
          </a:xfrm>
        </p:spPr>
        <p:txBody>
          <a:bodyPr/>
          <a:lstStyle/>
          <a:p>
            <a:pPr algn="ctr"/>
            <a:r>
              <a:rPr lang="nl-NL" b="1" dirty="0" smtClean="0"/>
              <a:t>ROUTE NAAR OOST-AZIË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0" y="978195"/>
            <a:ext cx="12192000" cy="5198768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nl-NL" dirty="0" smtClean="0"/>
              <a:t>Vanaf 1498 is zeeroute naar Oost-Azië in handen van Portugezen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nl-NL" dirty="0" smtClean="0"/>
              <a:t>Zo beheerst Portugal de zeer winstgevende specerijenhandel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nl-NL" dirty="0" smtClean="0"/>
              <a:t>Door spionage krijgen Nederlanders de zeeroute in handen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nl-NL" dirty="0" smtClean="0"/>
              <a:t>1595/96 bereikt Cornelis de </a:t>
            </a:r>
            <a:r>
              <a:rPr lang="nl-NL" dirty="0" err="1" smtClean="0"/>
              <a:t>Houtman</a:t>
            </a:r>
            <a:r>
              <a:rPr lang="nl-NL" dirty="0" smtClean="0"/>
              <a:t> als 1</a:t>
            </a:r>
            <a:r>
              <a:rPr lang="nl-NL" baseline="30000" dirty="0" smtClean="0"/>
              <a:t>e</a:t>
            </a:r>
            <a:r>
              <a:rPr lang="nl-NL" dirty="0" smtClean="0"/>
              <a:t> NL-er Oost-Indië = Indonesië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4167" y="2633927"/>
            <a:ext cx="6523665" cy="4224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3205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 smtClean="0"/>
              <a:t>DE INDONESISCHE EILANDEN = OOST-INDIË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0" y="1825625"/>
            <a:ext cx="12192000" cy="4351338"/>
          </a:xfrm>
        </p:spPr>
        <p:txBody>
          <a:bodyPr/>
          <a:lstStyle/>
          <a:p>
            <a:r>
              <a:rPr lang="nl-NL" dirty="0" smtClean="0"/>
              <a:t>1600 volkeren</a:t>
            </a:r>
          </a:p>
          <a:p>
            <a:r>
              <a:rPr lang="nl-NL" dirty="0" smtClean="0"/>
              <a:t>250 talen</a:t>
            </a:r>
          </a:p>
          <a:p>
            <a:r>
              <a:rPr lang="nl-NL" dirty="0" smtClean="0"/>
              <a:t>In oerwouden van Borneo en Sumatra leefden jagers en verzamelaars</a:t>
            </a:r>
          </a:p>
          <a:p>
            <a:r>
              <a:rPr lang="nl-NL" dirty="0" smtClean="0"/>
              <a:t>Op Java verbouwen boeren rijst</a:t>
            </a:r>
          </a:p>
          <a:p>
            <a:r>
              <a:rPr lang="nl-NL" dirty="0" smtClean="0"/>
              <a:t>Op Java bloeiende steden en koninkrijken</a:t>
            </a:r>
          </a:p>
          <a:p>
            <a:r>
              <a:rPr lang="nl-NL" dirty="0" smtClean="0"/>
              <a:t>Handel met China, India, Perzië en </a:t>
            </a:r>
            <a:r>
              <a:rPr lang="nl-NL" dirty="0" err="1" smtClean="0"/>
              <a:t>ArabischE</a:t>
            </a:r>
            <a:r>
              <a:rPr lang="nl-NL" dirty="0" smtClean="0"/>
              <a:t> wereld</a:t>
            </a:r>
            <a:endParaRPr lang="nl-NL" dirty="0" smtClean="0"/>
          </a:p>
          <a:p>
            <a:r>
              <a:rPr lang="nl-NL" dirty="0" smtClean="0"/>
              <a:t>Door Arabische handelaren zijn veel Javanen </a:t>
            </a:r>
            <a:r>
              <a:rPr lang="nl-NL" dirty="0" smtClean="0"/>
              <a:t>moslim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6692" y="4182036"/>
            <a:ext cx="6031600" cy="2545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026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 smtClean="0"/>
              <a:t>WINSTGEVENDE SPECERIJEN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5032375"/>
          </a:xfrm>
        </p:spPr>
        <p:txBody>
          <a:bodyPr>
            <a:normAutofit/>
          </a:bodyPr>
          <a:lstStyle/>
          <a:p>
            <a:r>
              <a:rPr lang="nl-NL" dirty="0" smtClean="0"/>
              <a:t>De reis van de </a:t>
            </a:r>
            <a:r>
              <a:rPr lang="nl-NL" dirty="0" err="1" smtClean="0"/>
              <a:t>Houtman</a:t>
            </a:r>
            <a:r>
              <a:rPr lang="nl-NL" dirty="0" smtClean="0"/>
              <a:t> is verliesgevend, maar</a:t>
            </a:r>
          </a:p>
          <a:p>
            <a:r>
              <a:rPr lang="nl-NL" dirty="0" smtClean="0"/>
              <a:t>De </a:t>
            </a:r>
            <a:r>
              <a:rPr lang="nl-NL" dirty="0" smtClean="0"/>
              <a:t>zeeroute naar Oost-Indië is door de Nederlanders gevonden</a:t>
            </a:r>
          </a:p>
          <a:p>
            <a:r>
              <a:rPr lang="nl-NL" dirty="0" smtClean="0"/>
              <a:t>Tientallen NL schepen komen terug in Amsterdam met peper, kruidnagels en nootmuskaat</a:t>
            </a:r>
          </a:p>
          <a:p>
            <a:r>
              <a:rPr lang="nl-NL" dirty="0" smtClean="0"/>
              <a:t>Specerijen worden in Amsterdam doorverkocht aan </a:t>
            </a:r>
            <a:r>
              <a:rPr lang="nl-NL" dirty="0" smtClean="0"/>
              <a:t>kooplui </a:t>
            </a:r>
            <a:r>
              <a:rPr lang="nl-NL" dirty="0" smtClean="0"/>
              <a:t>uit heel Europa</a:t>
            </a:r>
          </a:p>
          <a:p>
            <a:r>
              <a:rPr lang="nl-NL" dirty="0" smtClean="0"/>
              <a:t>NL handelaren maken grote winsten</a:t>
            </a:r>
          </a:p>
          <a:p>
            <a:endParaRPr lang="nl-NL" dirty="0"/>
          </a:p>
          <a:p>
            <a:r>
              <a:rPr lang="nl-NL" dirty="0" smtClean="0"/>
              <a:t>In 1600 zijn NL-</a:t>
            </a:r>
            <a:r>
              <a:rPr lang="nl-NL" dirty="0" err="1" smtClean="0"/>
              <a:t>ers</a:t>
            </a:r>
            <a:r>
              <a:rPr lang="nl-NL" dirty="0" smtClean="0"/>
              <a:t> al de belangrijkste Europese </a:t>
            </a:r>
            <a:r>
              <a:rPr lang="nl-NL" dirty="0" smtClean="0"/>
              <a:t>												       handelaren </a:t>
            </a:r>
            <a:r>
              <a:rPr lang="nl-NL" dirty="0" smtClean="0"/>
              <a:t>in Azië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4965" y="3642296"/>
            <a:ext cx="5763610" cy="2439093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9175898" y="6262577"/>
            <a:ext cx="12466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b="1" i="1" dirty="0" smtClean="0"/>
              <a:t>KRUIDNAGELS</a:t>
            </a:r>
            <a:endParaRPr lang="nl-NL" sz="1400" b="1" i="1" dirty="0"/>
          </a:p>
        </p:txBody>
      </p:sp>
    </p:spTree>
    <p:extLst>
      <p:ext uri="{BB962C8B-B14F-4D97-AF65-F5344CB8AC3E}">
        <p14:creationId xmlns:p14="http://schemas.microsoft.com/office/powerpoint/2010/main" val="79697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nl-NL" b="1" dirty="0" smtClean="0"/>
              <a:t>DE VERENIGDE OOSTINDISCHE COMPAGNIE</a:t>
            </a:r>
            <a:br>
              <a:rPr lang="nl-NL" b="1" dirty="0" smtClean="0"/>
            </a:br>
            <a:r>
              <a:rPr lang="nl-NL" b="1" dirty="0" smtClean="0"/>
              <a:t>DE V.O.C. 1602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0" y="1825625"/>
            <a:ext cx="12192000" cy="4351338"/>
          </a:xfrm>
        </p:spPr>
        <p:txBody>
          <a:bodyPr/>
          <a:lstStyle/>
          <a:p>
            <a:r>
              <a:rPr lang="nl-NL" dirty="0" smtClean="0"/>
              <a:t>Door de grote concurrentie tussen </a:t>
            </a:r>
            <a:r>
              <a:rPr lang="nl-NL" dirty="0"/>
              <a:t>N</a:t>
            </a:r>
            <a:r>
              <a:rPr lang="nl-NL" dirty="0" smtClean="0"/>
              <a:t>ederlandse handelaren dalen de winsten</a:t>
            </a:r>
          </a:p>
          <a:p>
            <a:r>
              <a:rPr lang="nl-NL" dirty="0" smtClean="0"/>
              <a:t>Daarom besluit NL regering dat alle handelaren moeten samenwerken in de V.O.C.</a:t>
            </a:r>
          </a:p>
          <a:p>
            <a:r>
              <a:rPr lang="nl-NL" dirty="0" smtClean="0"/>
              <a:t>V.O.C. </a:t>
            </a:r>
            <a:r>
              <a:rPr lang="nl-NL" dirty="0"/>
              <a:t>k</a:t>
            </a:r>
            <a:r>
              <a:rPr lang="nl-NL" dirty="0" smtClean="0"/>
              <a:t>rijgt monopolie op handel in Azië; andere NL bedrijven en handelaren </a:t>
            </a:r>
            <a:r>
              <a:rPr lang="nl-NL" dirty="0" smtClean="0"/>
              <a:t>					              mogen </a:t>
            </a:r>
            <a:r>
              <a:rPr lang="nl-NL" dirty="0" smtClean="0"/>
              <a:t>daar niet handelen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3847" y="3146425"/>
            <a:ext cx="7079953" cy="3539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47097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 smtClean="0"/>
              <a:t>DE TAKEN VAN DE V.O.C.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5032375"/>
          </a:xfrm>
        </p:spPr>
        <p:txBody>
          <a:bodyPr>
            <a:normAutofit/>
          </a:bodyPr>
          <a:lstStyle/>
          <a:p>
            <a:r>
              <a:rPr lang="nl-NL" dirty="0" smtClean="0"/>
              <a:t>Handelen</a:t>
            </a:r>
          </a:p>
          <a:p>
            <a:r>
              <a:rPr lang="nl-NL" dirty="0" smtClean="0"/>
              <a:t>Forten bouwen</a:t>
            </a:r>
          </a:p>
          <a:p>
            <a:r>
              <a:rPr lang="nl-NL" dirty="0" smtClean="0"/>
              <a:t>Oorlog voeren</a:t>
            </a:r>
          </a:p>
          <a:p>
            <a:r>
              <a:rPr lang="nl-NL" dirty="0" smtClean="0"/>
              <a:t>Gebieden veroveren en besturen</a:t>
            </a:r>
          </a:p>
          <a:p>
            <a:endParaRPr lang="nl-NL" dirty="0" smtClean="0"/>
          </a:p>
          <a:p>
            <a:endParaRPr lang="nl-NL" dirty="0"/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r>
              <a:rPr lang="nl-NL" dirty="0" smtClean="0"/>
              <a:t>Al </a:t>
            </a:r>
            <a:r>
              <a:rPr lang="nl-NL" dirty="0" smtClean="0"/>
              <a:t>deze taken gebeurden in naam van de NL regering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8341" y="1410291"/>
            <a:ext cx="5293659" cy="4162016"/>
          </a:xfrm>
          <a:prstGeom prst="rect">
            <a:avLst/>
          </a:prstGeom>
        </p:spPr>
      </p:pic>
      <p:sp>
        <p:nvSpPr>
          <p:cNvPr id="6" name="Tekstvak 5"/>
          <p:cNvSpPr txBox="1"/>
          <p:nvPr/>
        </p:nvSpPr>
        <p:spPr>
          <a:xfrm>
            <a:off x="9076766" y="5634318"/>
            <a:ext cx="19767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i="1" dirty="0" smtClean="0"/>
              <a:t>FACTORIJ BATAVIA</a:t>
            </a:r>
            <a:endParaRPr lang="nl-NL" b="1" i="1" dirty="0"/>
          </a:p>
        </p:txBody>
      </p:sp>
    </p:spTree>
    <p:extLst>
      <p:ext uri="{BB962C8B-B14F-4D97-AF65-F5344CB8AC3E}">
        <p14:creationId xmlns:p14="http://schemas.microsoft.com/office/powerpoint/2010/main" val="15138071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98493"/>
          </a:xfrm>
        </p:spPr>
        <p:txBody>
          <a:bodyPr/>
          <a:lstStyle/>
          <a:p>
            <a:pPr algn="ctr"/>
            <a:r>
              <a:rPr lang="nl-NL" b="1" dirty="0" smtClean="0"/>
              <a:t>DE V.O.C. IN AZIË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0" y="1815352"/>
            <a:ext cx="12192000" cy="5042648"/>
          </a:xfrm>
        </p:spPr>
        <p:txBody>
          <a:bodyPr/>
          <a:lstStyle/>
          <a:p>
            <a:r>
              <a:rPr lang="nl-NL" dirty="0" smtClean="0"/>
              <a:t>In 1619 verovert gouverneur-generaal van de V.O.C</a:t>
            </a:r>
            <a:r>
              <a:rPr lang="nl-NL" dirty="0"/>
              <a:t>., Jan </a:t>
            </a:r>
            <a:r>
              <a:rPr lang="nl-NL" dirty="0" err="1"/>
              <a:t>Pietersz</a:t>
            </a:r>
            <a:r>
              <a:rPr lang="nl-NL" dirty="0"/>
              <a:t> </a:t>
            </a:r>
            <a:r>
              <a:rPr lang="nl-NL" dirty="0" smtClean="0"/>
              <a:t>Coen, de stad Jakarta</a:t>
            </a:r>
          </a:p>
          <a:p>
            <a:r>
              <a:rPr lang="nl-NL" dirty="0" smtClean="0"/>
              <a:t>NL-</a:t>
            </a:r>
            <a:r>
              <a:rPr lang="nl-NL" dirty="0" err="1" smtClean="0"/>
              <a:t>ers</a:t>
            </a:r>
            <a:r>
              <a:rPr lang="nl-NL" dirty="0" smtClean="0"/>
              <a:t> noemen deze stad Batavia</a:t>
            </a:r>
          </a:p>
          <a:p>
            <a:r>
              <a:rPr lang="nl-NL" dirty="0" smtClean="0"/>
              <a:t>Batavia wordt het hoofdkwartier van de </a:t>
            </a:r>
            <a:r>
              <a:rPr lang="nl-NL" dirty="0" smtClean="0"/>
              <a:t>	V.O.C</a:t>
            </a:r>
            <a:r>
              <a:rPr lang="nl-NL" dirty="0" smtClean="0"/>
              <a:t>. </a:t>
            </a:r>
            <a:r>
              <a:rPr lang="nl-NL" dirty="0"/>
              <a:t>i</a:t>
            </a:r>
            <a:r>
              <a:rPr lang="nl-NL" dirty="0" smtClean="0"/>
              <a:t>n Azië</a:t>
            </a:r>
          </a:p>
          <a:p>
            <a:r>
              <a:rPr lang="nl-NL" dirty="0" smtClean="0"/>
              <a:t>Handel in Azië en naar Nederland </a:t>
            </a:r>
            <a:r>
              <a:rPr lang="nl-NL" dirty="0" smtClean="0"/>
              <a:t>verloopt </a:t>
            </a:r>
            <a:r>
              <a:rPr lang="nl-NL" dirty="0" smtClean="0"/>
              <a:t>vanaf Batavia</a:t>
            </a:r>
          </a:p>
          <a:p>
            <a:endParaRPr lang="nl-NL" dirty="0"/>
          </a:p>
          <a:p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0761" y="3402106"/>
            <a:ext cx="6171239" cy="3455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996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 smtClean="0"/>
              <a:t>DE V.O.C GEBRUIKT GEWELD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5032375"/>
          </a:xfrm>
        </p:spPr>
        <p:txBody>
          <a:bodyPr/>
          <a:lstStyle/>
          <a:p>
            <a:r>
              <a:rPr lang="nl-NL" dirty="0"/>
              <a:t>V.O.C. verjaagt Portugezen en Engelsen in de Molukken en verkrijgen zo monopolie op nootmuskaat en </a:t>
            </a:r>
            <a:r>
              <a:rPr lang="nl-NL" dirty="0" err="1" smtClean="0"/>
              <a:t>kruidnagelS</a:t>
            </a:r>
            <a:r>
              <a:rPr lang="nl-NL" dirty="0" smtClean="0"/>
              <a:t>.</a:t>
            </a:r>
            <a:endParaRPr lang="nl-NL" dirty="0"/>
          </a:p>
          <a:p>
            <a:r>
              <a:rPr lang="nl-NL" dirty="0"/>
              <a:t>Verzet van sommige Molukkers, bv de </a:t>
            </a:r>
            <a:r>
              <a:rPr lang="nl-NL" dirty="0" err="1"/>
              <a:t>Bandanezen</a:t>
            </a:r>
            <a:r>
              <a:rPr lang="nl-NL" dirty="0"/>
              <a:t>, 			</a:t>
            </a:r>
            <a:r>
              <a:rPr lang="nl-NL" dirty="0" smtClean="0"/>
              <a:t>									         wordt </a:t>
            </a:r>
            <a:r>
              <a:rPr lang="nl-NL" dirty="0"/>
              <a:t>met geweld de kop ingedrukt:</a:t>
            </a:r>
          </a:p>
          <a:p>
            <a:r>
              <a:rPr lang="nl-NL" dirty="0"/>
              <a:t>44 stamhoofden onthoofd en veel </a:t>
            </a:r>
            <a:r>
              <a:rPr lang="nl-NL" dirty="0" err="1"/>
              <a:t>Bandanezen</a:t>
            </a:r>
            <a:r>
              <a:rPr lang="nl-NL" dirty="0"/>
              <a:t> 				             verkocht als </a:t>
            </a:r>
            <a:r>
              <a:rPr lang="nl-NL" dirty="0" smtClean="0"/>
              <a:t>slaaf (1621)</a:t>
            </a:r>
            <a:endParaRPr lang="nl-NL" dirty="0"/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3791" y="2339788"/>
            <a:ext cx="6378209" cy="4518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86797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365125"/>
            <a:ext cx="11353800" cy="1325563"/>
          </a:xfrm>
        </p:spPr>
        <p:txBody>
          <a:bodyPr/>
          <a:lstStyle/>
          <a:p>
            <a:r>
              <a:rPr lang="nl-NL" b="1" dirty="0" smtClean="0"/>
              <a:t>               FACTORIJEN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0" y="3025588"/>
            <a:ext cx="12192000" cy="3832411"/>
          </a:xfrm>
        </p:spPr>
        <p:txBody>
          <a:bodyPr>
            <a:normAutofit lnSpcReduction="10000"/>
          </a:bodyPr>
          <a:lstStyle/>
          <a:p>
            <a:r>
              <a:rPr lang="nl-NL" dirty="0" smtClean="0"/>
              <a:t>Factorij = handelspost met fort om </a:t>
            </a:r>
            <a:r>
              <a:rPr lang="nl-NL" dirty="0" smtClean="0"/>
              <a:t>					          					                              handelsbelangen </a:t>
            </a:r>
            <a:r>
              <a:rPr lang="nl-NL" dirty="0" smtClean="0"/>
              <a:t>te </a:t>
            </a:r>
            <a:r>
              <a:rPr lang="nl-NL" dirty="0" smtClean="0"/>
              <a:t>verdedigen</a:t>
            </a:r>
          </a:p>
          <a:p>
            <a:endParaRPr lang="nl-NL" dirty="0"/>
          </a:p>
          <a:p>
            <a:endParaRPr lang="nl-NL" dirty="0" smtClean="0"/>
          </a:p>
          <a:p>
            <a:endParaRPr lang="nl-NL" dirty="0" smtClean="0"/>
          </a:p>
          <a:p>
            <a:r>
              <a:rPr lang="nl-NL" dirty="0" smtClean="0"/>
              <a:t>V.O.C. </a:t>
            </a:r>
            <a:r>
              <a:rPr lang="nl-NL" dirty="0"/>
              <a:t>h</a:t>
            </a:r>
            <a:r>
              <a:rPr lang="nl-NL" dirty="0" smtClean="0"/>
              <a:t>ad 25 factorijen in heel Azië met toestemming van plaatselijke vorsten</a:t>
            </a:r>
          </a:p>
          <a:p>
            <a:r>
              <a:rPr lang="nl-NL" dirty="0" smtClean="0"/>
              <a:t>Vorsten krijgen in ruil steun van de V.O.C. in tijden van oorlog</a:t>
            </a:r>
          </a:p>
          <a:p>
            <a:endParaRPr lang="nl-NL" dirty="0"/>
          </a:p>
          <a:p>
            <a:r>
              <a:rPr lang="nl-NL" dirty="0" smtClean="0"/>
              <a:t>V.O.C. </a:t>
            </a:r>
            <a:r>
              <a:rPr lang="nl-NL" dirty="0"/>
              <a:t>k</a:t>
            </a:r>
            <a:r>
              <a:rPr lang="nl-NL" dirty="0" smtClean="0"/>
              <a:t>oopt met katoenen stoffen uit India en Bengalen specerijen in de Molukken</a:t>
            </a:r>
          </a:p>
          <a:p>
            <a:r>
              <a:rPr lang="nl-NL" dirty="0" smtClean="0"/>
              <a:t>Specerijen worden tegen hoge prijzen verkocht in Europa en Azië 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5987" y="12820"/>
            <a:ext cx="5966013" cy="4690638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4155142" y="2204251"/>
            <a:ext cx="17212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i="1" dirty="0" smtClean="0"/>
              <a:t>FACTORIJ BATAVIA</a:t>
            </a:r>
            <a:endParaRPr lang="nl-NL" sz="1400" b="1" i="1" dirty="0"/>
          </a:p>
        </p:txBody>
      </p:sp>
    </p:spTree>
    <p:extLst>
      <p:ext uri="{BB962C8B-B14F-4D97-AF65-F5344CB8AC3E}">
        <p14:creationId xmlns:p14="http://schemas.microsoft.com/office/powerpoint/2010/main" val="164351828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133</TotalTime>
  <Words>384</Words>
  <Application>Microsoft Macintosh PowerPoint</Application>
  <PresentationFormat>Breedbeeld</PresentationFormat>
  <Paragraphs>81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6" baseType="lpstr">
      <vt:lpstr>Trebuchet MS</vt:lpstr>
      <vt:lpstr>Wingdings</vt:lpstr>
      <vt:lpstr>Wingdings 3</vt:lpstr>
      <vt:lpstr>Arial</vt:lpstr>
      <vt:lpstr>Facet</vt:lpstr>
      <vt:lpstr>3.1 HANDELEN IN OOST-AZIË</vt:lpstr>
      <vt:lpstr>ROUTE NAAR OOST-AZIË</vt:lpstr>
      <vt:lpstr>DE INDONESISCHE EILANDEN = OOST-INDIË</vt:lpstr>
      <vt:lpstr>WINSTGEVENDE SPECERIJEN</vt:lpstr>
      <vt:lpstr>DE VERENIGDE OOSTINDISCHE COMPAGNIE DE V.O.C. 1602</vt:lpstr>
      <vt:lpstr>DE TAKEN VAN DE V.O.C.</vt:lpstr>
      <vt:lpstr>DE V.O.C. IN AZIË</vt:lpstr>
      <vt:lpstr>DE V.O.C GEBRUIKT GEWELD</vt:lpstr>
      <vt:lpstr>               FACTORIJEN</vt:lpstr>
      <vt:lpstr>  PRODUCTEN VAN DE V.O.C.</vt:lpstr>
      <vt:lpstr>ONDERGANG VAN DE V.O.C.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3.1 HANDELEN IN OOST-AZIË</dc:title>
  <dc:creator>Microsoft Office-gebruiker</dc:creator>
  <cp:lastModifiedBy>Microsoft Office-gebruiker</cp:lastModifiedBy>
  <cp:revision>14</cp:revision>
  <dcterms:created xsi:type="dcterms:W3CDTF">2017-12-05T10:04:51Z</dcterms:created>
  <dcterms:modified xsi:type="dcterms:W3CDTF">2017-12-05T14:32:00Z</dcterms:modified>
</cp:coreProperties>
</file>