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31"/>
  </p:normalViewPr>
  <p:slideViewPr>
    <p:cSldViewPr snapToGrid="0" snapToObjects="1">
      <p:cViewPr varScale="1">
        <p:scale>
          <a:sx n="95" d="100"/>
          <a:sy n="95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9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10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311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01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504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40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075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9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8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4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71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63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84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39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41A0-7458-624C-9CCC-11B4BFA61A67}" type="datetimeFigureOut">
              <a:rPr lang="nl-NL" smtClean="0"/>
              <a:t>05-12-17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821ADA-4FF3-1C44-A13D-7745B7C716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6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3.1 HANDELEN IN OOST-AZIË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NEDERLAND EN INDONESIË</a:t>
            </a:r>
          </a:p>
          <a:p>
            <a:r>
              <a:rPr lang="nl-NL" b="1" dirty="0" smtClean="0"/>
              <a:t>HOOFDSTUK 3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72965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		</a:t>
            </a:r>
            <a:r>
              <a:rPr lang="nl-NL" b="1" dirty="0" smtClean="0"/>
              <a:t>PRODUCTEN VAN DE V.O.C.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Peper (India/Oost-Indië)</a:t>
            </a:r>
          </a:p>
          <a:p>
            <a:r>
              <a:rPr lang="nl-NL" dirty="0" smtClean="0"/>
              <a:t>Nootmuskaat (Molukken)</a:t>
            </a:r>
          </a:p>
          <a:p>
            <a:r>
              <a:rPr lang="nl-NL" dirty="0" smtClean="0"/>
              <a:t>Kruidnagels (</a:t>
            </a:r>
            <a:r>
              <a:rPr lang="nl-NL" dirty="0" err="1" smtClean="0"/>
              <a:t>molukken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Foelie (</a:t>
            </a:r>
            <a:r>
              <a:rPr lang="nl-NL" dirty="0" err="1" smtClean="0"/>
              <a:t>molukken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Kaneel (Ceylon = Sri Lanka)</a:t>
            </a:r>
          </a:p>
          <a:p>
            <a:r>
              <a:rPr lang="nl-NL" dirty="0" smtClean="0"/>
              <a:t>Koffie (Arabië)</a:t>
            </a:r>
          </a:p>
          <a:p>
            <a:r>
              <a:rPr lang="nl-NL" dirty="0" smtClean="0"/>
              <a:t>Suiker (Java)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93" y="2326342"/>
            <a:ext cx="7115750" cy="264907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135471" y="5476129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 smtClean="0"/>
              <a:t>KANEEL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62765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23681"/>
          </a:xfrm>
        </p:spPr>
        <p:txBody>
          <a:bodyPr/>
          <a:lstStyle/>
          <a:p>
            <a:pPr algn="ctr"/>
            <a:r>
              <a:rPr lang="nl-NL" b="1" dirty="0" smtClean="0"/>
              <a:t>ONDERGANG VAN DE V.O.C.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089212"/>
            <a:ext cx="11353800" cy="5768787"/>
          </a:xfrm>
        </p:spPr>
        <p:txBody>
          <a:bodyPr>
            <a:normAutofit/>
          </a:bodyPr>
          <a:lstStyle/>
          <a:p>
            <a:r>
              <a:rPr lang="nl-NL" dirty="0" smtClean="0"/>
              <a:t>V.O.C. maakt in de 18</a:t>
            </a:r>
            <a:r>
              <a:rPr lang="nl-NL" baseline="30000" dirty="0" smtClean="0"/>
              <a:t>e</a:t>
            </a:r>
            <a:r>
              <a:rPr lang="nl-NL" dirty="0" smtClean="0"/>
              <a:t> eeuw steeds minder winst</a:t>
            </a:r>
          </a:p>
          <a:p>
            <a:r>
              <a:rPr lang="nl-NL" dirty="0" smtClean="0"/>
              <a:t>Oorzaken van de achteruitgang zijn: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Corruptie van V.O.C.-dienaren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Slechte boekhouding bij de V.O.C.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Steeds meer buitenlandse concurrentie van GB en FR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Verloren oorlog met Engeland, 1780-1784</a:t>
            </a:r>
          </a:p>
          <a:p>
            <a:pPr>
              <a:buFont typeface="Wingdings" charset="2"/>
              <a:buChar char="§"/>
            </a:pPr>
            <a:r>
              <a:rPr lang="nl-NL" dirty="0" smtClean="0"/>
              <a:t>1795: FR bezet NL, waarna GB de NL </a:t>
            </a:r>
            <a:r>
              <a:rPr lang="nl-NL" dirty="0" smtClean="0"/>
              <a:t>					        						                  havens </a:t>
            </a:r>
            <a:r>
              <a:rPr lang="nl-NL" dirty="0" smtClean="0"/>
              <a:t>blokkeert</a:t>
            </a:r>
          </a:p>
          <a:p>
            <a:pPr>
              <a:buFont typeface="Wingdings" charset="2"/>
              <a:buChar char="§"/>
            </a:pPr>
            <a:endParaRPr lang="nl-NL" dirty="0"/>
          </a:p>
          <a:p>
            <a:pPr>
              <a:buFont typeface="Wingdings" charset="2"/>
              <a:buChar char="§"/>
            </a:pPr>
            <a:r>
              <a:rPr lang="nl-NL" dirty="0" smtClean="0"/>
              <a:t>1799: V.O.C. </a:t>
            </a:r>
            <a:r>
              <a:rPr lang="nl-NL" dirty="0"/>
              <a:t>g</a:t>
            </a:r>
            <a:r>
              <a:rPr lang="nl-NL" dirty="0" smtClean="0"/>
              <a:t>aat failliet en wordt </a:t>
            </a:r>
            <a:r>
              <a:rPr lang="nl-NL" dirty="0" smtClean="0"/>
              <a:t>					         opgeheven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43" y="3254188"/>
            <a:ext cx="7656798" cy="360381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234518" y="2743202"/>
            <a:ext cx="3146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BELEGGINGEN IN AANDELEN VOC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60541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7683"/>
          </a:xfrm>
        </p:spPr>
        <p:txBody>
          <a:bodyPr/>
          <a:lstStyle/>
          <a:p>
            <a:pPr algn="ctr"/>
            <a:r>
              <a:rPr lang="nl-NL" b="1" dirty="0" smtClean="0"/>
              <a:t>ROUTE NAAR OOST-AZIË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78195"/>
            <a:ext cx="12192000" cy="519876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Vanaf 1498 is zeeroute naar Oost-Azië in handen van Portugezen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Zo beheerst Portugal de zeer winstgevende specerijenhandel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Door spionage krijgen Nederlanders de zeeroute in handen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 smtClean="0"/>
              <a:t>1595/96 bereikt Cornelis de </a:t>
            </a:r>
            <a:r>
              <a:rPr lang="nl-NL" dirty="0" err="1" smtClean="0"/>
              <a:t>Houtman</a:t>
            </a:r>
            <a:r>
              <a:rPr lang="nl-NL" dirty="0" smtClean="0"/>
              <a:t> als 1</a:t>
            </a:r>
            <a:r>
              <a:rPr lang="nl-NL" baseline="30000" dirty="0" smtClean="0"/>
              <a:t>e</a:t>
            </a:r>
            <a:r>
              <a:rPr lang="nl-NL" dirty="0" smtClean="0"/>
              <a:t> NL-er Oost-Indië = Indonesië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67" y="2633927"/>
            <a:ext cx="6523665" cy="422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0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INDONESISCHE EILANDEN = OOST-INDIË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nl-NL" dirty="0" smtClean="0"/>
              <a:t>1600 volkeren</a:t>
            </a:r>
          </a:p>
          <a:p>
            <a:r>
              <a:rPr lang="nl-NL" dirty="0" smtClean="0"/>
              <a:t>250 talen</a:t>
            </a:r>
          </a:p>
          <a:p>
            <a:r>
              <a:rPr lang="nl-NL" dirty="0" smtClean="0"/>
              <a:t>In oerwouden van Borneo en Sumatra leefden jagers en verzamelaars</a:t>
            </a:r>
          </a:p>
          <a:p>
            <a:r>
              <a:rPr lang="nl-NL" dirty="0" smtClean="0"/>
              <a:t>Op Java verbouwen boeren rijst</a:t>
            </a:r>
          </a:p>
          <a:p>
            <a:r>
              <a:rPr lang="nl-NL" dirty="0" smtClean="0"/>
              <a:t>Op Java bloeiende steden en koninkrijken</a:t>
            </a:r>
          </a:p>
          <a:p>
            <a:r>
              <a:rPr lang="nl-NL" dirty="0" smtClean="0"/>
              <a:t>Handel met China, India, Perzië en </a:t>
            </a:r>
            <a:r>
              <a:rPr lang="nl-NL" dirty="0" err="1" smtClean="0"/>
              <a:t>ArabischE</a:t>
            </a:r>
            <a:r>
              <a:rPr lang="nl-NL" dirty="0" smtClean="0"/>
              <a:t> wereld</a:t>
            </a:r>
            <a:endParaRPr lang="nl-NL" dirty="0" smtClean="0"/>
          </a:p>
          <a:p>
            <a:r>
              <a:rPr lang="nl-NL" dirty="0" smtClean="0"/>
              <a:t>Door Arabische handelaren zijn veel Javanen </a:t>
            </a:r>
            <a:r>
              <a:rPr lang="nl-NL" dirty="0" smtClean="0"/>
              <a:t>moslim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692" y="4182036"/>
            <a:ext cx="6031600" cy="254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WINSTGEVENDE SPECERIJEN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nl-NL" dirty="0" smtClean="0"/>
              <a:t>De reis van de </a:t>
            </a:r>
            <a:r>
              <a:rPr lang="nl-NL" dirty="0" err="1" smtClean="0"/>
              <a:t>Houtman</a:t>
            </a:r>
            <a:r>
              <a:rPr lang="nl-NL" dirty="0" smtClean="0"/>
              <a:t> is verliesgevend, maar</a:t>
            </a:r>
          </a:p>
          <a:p>
            <a:r>
              <a:rPr lang="nl-NL" dirty="0" smtClean="0"/>
              <a:t>De </a:t>
            </a:r>
            <a:r>
              <a:rPr lang="nl-NL" dirty="0" smtClean="0"/>
              <a:t>zeeroute naar Oost-Indië is door de Nederlanders gevonden</a:t>
            </a:r>
          </a:p>
          <a:p>
            <a:r>
              <a:rPr lang="nl-NL" dirty="0" smtClean="0"/>
              <a:t>Tientallen NL schepen komen terug in Amsterdam met peper, kruidnagels en nootmuskaat</a:t>
            </a:r>
          </a:p>
          <a:p>
            <a:r>
              <a:rPr lang="nl-NL" dirty="0" smtClean="0"/>
              <a:t>Specerijen worden in Amsterdam doorverkocht aan </a:t>
            </a:r>
            <a:r>
              <a:rPr lang="nl-NL" dirty="0" smtClean="0"/>
              <a:t>kooplui </a:t>
            </a:r>
            <a:r>
              <a:rPr lang="nl-NL" dirty="0" smtClean="0"/>
              <a:t>uit heel Europa</a:t>
            </a:r>
          </a:p>
          <a:p>
            <a:r>
              <a:rPr lang="nl-NL" dirty="0" smtClean="0"/>
              <a:t>NL handelaren maken grote winsten</a:t>
            </a:r>
          </a:p>
          <a:p>
            <a:endParaRPr lang="nl-NL" dirty="0"/>
          </a:p>
          <a:p>
            <a:r>
              <a:rPr lang="nl-NL" dirty="0" smtClean="0"/>
              <a:t>In 1600 zijn NL-</a:t>
            </a:r>
            <a:r>
              <a:rPr lang="nl-NL" dirty="0" err="1" smtClean="0"/>
              <a:t>ers</a:t>
            </a:r>
            <a:r>
              <a:rPr lang="nl-NL" dirty="0" smtClean="0"/>
              <a:t> al de belangrijkste Europese </a:t>
            </a:r>
            <a:r>
              <a:rPr lang="nl-NL" dirty="0" smtClean="0"/>
              <a:t>												       handelaren </a:t>
            </a:r>
            <a:r>
              <a:rPr lang="nl-NL" dirty="0" smtClean="0"/>
              <a:t>in Azië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65" y="3642296"/>
            <a:ext cx="5763610" cy="243909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9175898" y="6262577"/>
            <a:ext cx="1246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i="1" dirty="0" smtClean="0"/>
              <a:t>KRUIDNAGELS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7969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b="1" dirty="0" smtClean="0"/>
              <a:t>DE VERENIGDE OOSTINDISCHE COMPAGNIE</a:t>
            </a:r>
            <a:br>
              <a:rPr lang="nl-NL" b="1" dirty="0" smtClean="0"/>
            </a:br>
            <a:r>
              <a:rPr lang="nl-NL" b="1" dirty="0" smtClean="0"/>
              <a:t>DE V.O.C. 1602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nl-NL" dirty="0" smtClean="0"/>
              <a:t>Door de grote concurrentie tussen </a:t>
            </a:r>
            <a:r>
              <a:rPr lang="nl-NL" dirty="0"/>
              <a:t>N</a:t>
            </a:r>
            <a:r>
              <a:rPr lang="nl-NL" dirty="0" smtClean="0"/>
              <a:t>ederlandse handelaren dalen de winsten</a:t>
            </a:r>
          </a:p>
          <a:p>
            <a:r>
              <a:rPr lang="nl-NL" dirty="0" smtClean="0"/>
              <a:t>Daarom besluit NL regering dat alle handelaren moeten samenwerken in de V.O.C.</a:t>
            </a:r>
          </a:p>
          <a:p>
            <a:r>
              <a:rPr lang="nl-NL" dirty="0" smtClean="0"/>
              <a:t>V.O.C. </a:t>
            </a:r>
            <a:r>
              <a:rPr lang="nl-NL" dirty="0"/>
              <a:t>k</a:t>
            </a:r>
            <a:r>
              <a:rPr lang="nl-NL" dirty="0" smtClean="0"/>
              <a:t>rijgt monopolie op handel in Azië; andere NL bedrijven en handelaren </a:t>
            </a:r>
            <a:r>
              <a:rPr lang="nl-NL" dirty="0" smtClean="0"/>
              <a:t>					              mogen </a:t>
            </a:r>
            <a:r>
              <a:rPr lang="nl-NL" dirty="0" smtClean="0"/>
              <a:t>daar niet handelen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847" y="3146425"/>
            <a:ext cx="7079953" cy="353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0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TAKEN VAN DE V.O.C.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r>
              <a:rPr lang="nl-NL" dirty="0" smtClean="0"/>
              <a:t>Handelen</a:t>
            </a:r>
          </a:p>
          <a:p>
            <a:r>
              <a:rPr lang="nl-NL" dirty="0" smtClean="0"/>
              <a:t>Forten bouwen</a:t>
            </a:r>
          </a:p>
          <a:p>
            <a:r>
              <a:rPr lang="nl-NL" dirty="0" smtClean="0"/>
              <a:t>Oorlog voeren</a:t>
            </a:r>
          </a:p>
          <a:p>
            <a:r>
              <a:rPr lang="nl-NL" dirty="0" smtClean="0"/>
              <a:t>Gebieden veroveren en besturen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Al </a:t>
            </a:r>
            <a:r>
              <a:rPr lang="nl-NL" dirty="0" smtClean="0"/>
              <a:t>deze taken gebeurden in naam van de NL regering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341" y="1410291"/>
            <a:ext cx="5293659" cy="416201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076766" y="5634318"/>
            <a:ext cx="197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 smtClean="0"/>
              <a:t>FACTORIJ BATAVIA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151380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98493"/>
          </a:xfrm>
        </p:spPr>
        <p:txBody>
          <a:bodyPr/>
          <a:lstStyle/>
          <a:p>
            <a:pPr algn="ctr"/>
            <a:r>
              <a:rPr lang="nl-NL" b="1" dirty="0" smtClean="0"/>
              <a:t>DE V.O.C. IN AZIË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15352"/>
            <a:ext cx="12192000" cy="5042648"/>
          </a:xfrm>
        </p:spPr>
        <p:txBody>
          <a:bodyPr/>
          <a:lstStyle/>
          <a:p>
            <a:r>
              <a:rPr lang="nl-NL" dirty="0" smtClean="0"/>
              <a:t>In 1619 verovert gouverneur-generaal van de V.O.C</a:t>
            </a:r>
            <a:r>
              <a:rPr lang="nl-NL" dirty="0"/>
              <a:t>., Jan </a:t>
            </a:r>
            <a:r>
              <a:rPr lang="nl-NL" dirty="0" err="1"/>
              <a:t>Pietersz</a:t>
            </a:r>
            <a:r>
              <a:rPr lang="nl-NL" dirty="0"/>
              <a:t> </a:t>
            </a:r>
            <a:r>
              <a:rPr lang="nl-NL" dirty="0" smtClean="0"/>
              <a:t>Coen, de stad Jakarta</a:t>
            </a:r>
          </a:p>
          <a:p>
            <a:r>
              <a:rPr lang="nl-NL" dirty="0" smtClean="0"/>
              <a:t>NL-</a:t>
            </a:r>
            <a:r>
              <a:rPr lang="nl-NL" dirty="0" err="1" smtClean="0"/>
              <a:t>ers</a:t>
            </a:r>
            <a:r>
              <a:rPr lang="nl-NL" dirty="0" smtClean="0"/>
              <a:t> noemen deze stad Batavia</a:t>
            </a:r>
          </a:p>
          <a:p>
            <a:r>
              <a:rPr lang="nl-NL" dirty="0" smtClean="0"/>
              <a:t>Batavia wordt het hoofdkwartier van de </a:t>
            </a:r>
            <a:r>
              <a:rPr lang="nl-NL" dirty="0" smtClean="0"/>
              <a:t>	V.O.C</a:t>
            </a:r>
            <a:r>
              <a:rPr lang="nl-NL" dirty="0" smtClean="0"/>
              <a:t>. </a:t>
            </a:r>
            <a:r>
              <a:rPr lang="nl-NL" dirty="0"/>
              <a:t>i</a:t>
            </a:r>
            <a:r>
              <a:rPr lang="nl-NL" dirty="0" smtClean="0"/>
              <a:t>n Azië</a:t>
            </a:r>
          </a:p>
          <a:p>
            <a:r>
              <a:rPr lang="nl-NL" dirty="0" smtClean="0"/>
              <a:t>Handel in Azië en naar Nederland </a:t>
            </a:r>
            <a:r>
              <a:rPr lang="nl-NL" dirty="0" smtClean="0"/>
              <a:t>verloopt </a:t>
            </a:r>
            <a:r>
              <a:rPr lang="nl-NL" dirty="0" smtClean="0"/>
              <a:t>vanaf Batavia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761" y="3402106"/>
            <a:ext cx="6171239" cy="34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V.O.C GEBRUIKT GEWELD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r>
              <a:rPr lang="nl-NL" dirty="0"/>
              <a:t>V.O.C. verjaagt Portugezen en Engelsen in de Molukken en verkrijgen zo monopolie op nootmuskaat en </a:t>
            </a:r>
            <a:r>
              <a:rPr lang="nl-NL" dirty="0" err="1" smtClean="0"/>
              <a:t>kruidnagelS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Verzet van sommige Molukkers, bv de </a:t>
            </a:r>
            <a:r>
              <a:rPr lang="nl-NL" dirty="0" err="1"/>
              <a:t>Bandanezen</a:t>
            </a:r>
            <a:r>
              <a:rPr lang="nl-NL" dirty="0"/>
              <a:t>, 			</a:t>
            </a:r>
            <a:r>
              <a:rPr lang="nl-NL" dirty="0" smtClean="0"/>
              <a:t>									         wordt </a:t>
            </a:r>
            <a:r>
              <a:rPr lang="nl-NL" dirty="0"/>
              <a:t>met geweld de kop ingedrukt:</a:t>
            </a:r>
          </a:p>
          <a:p>
            <a:r>
              <a:rPr lang="nl-NL" dirty="0"/>
              <a:t>44 stamhoofden onthoofd en veel </a:t>
            </a:r>
            <a:r>
              <a:rPr lang="nl-NL" dirty="0" err="1"/>
              <a:t>Bandanezen</a:t>
            </a:r>
            <a:r>
              <a:rPr lang="nl-NL" dirty="0"/>
              <a:t> 				             verkocht als </a:t>
            </a:r>
            <a:r>
              <a:rPr lang="nl-NL" dirty="0" smtClean="0"/>
              <a:t>slaaf (1621)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791" y="2339788"/>
            <a:ext cx="6378209" cy="451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7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r>
              <a:rPr lang="nl-NL" b="1" dirty="0" smtClean="0"/>
              <a:t>               FACTORIJEN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3025588"/>
            <a:ext cx="12192000" cy="383241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Factorij = handelspost met fort om </a:t>
            </a:r>
            <a:r>
              <a:rPr lang="nl-NL" dirty="0" smtClean="0"/>
              <a:t>					          					                              handelsbelangen </a:t>
            </a:r>
            <a:r>
              <a:rPr lang="nl-NL" dirty="0" smtClean="0"/>
              <a:t>te </a:t>
            </a:r>
            <a:r>
              <a:rPr lang="nl-NL" dirty="0" smtClean="0"/>
              <a:t>verdedigen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V.O.C. </a:t>
            </a:r>
            <a:r>
              <a:rPr lang="nl-NL" dirty="0"/>
              <a:t>h</a:t>
            </a:r>
            <a:r>
              <a:rPr lang="nl-NL" dirty="0" smtClean="0"/>
              <a:t>ad 25 factorijen in heel Azië met toestemming van plaatselijke vorsten</a:t>
            </a:r>
          </a:p>
          <a:p>
            <a:r>
              <a:rPr lang="nl-NL" dirty="0" smtClean="0"/>
              <a:t>Vorsten krijgen in ruil steun van de V.O.C. in tijden van oorlog</a:t>
            </a:r>
          </a:p>
          <a:p>
            <a:endParaRPr lang="nl-NL" dirty="0"/>
          </a:p>
          <a:p>
            <a:r>
              <a:rPr lang="nl-NL" dirty="0" smtClean="0"/>
              <a:t>V.O.C. </a:t>
            </a:r>
            <a:r>
              <a:rPr lang="nl-NL" dirty="0"/>
              <a:t>k</a:t>
            </a:r>
            <a:r>
              <a:rPr lang="nl-NL" dirty="0" smtClean="0"/>
              <a:t>oopt met katoenen stoffen uit India en Bengalen specerijen in de Molukken</a:t>
            </a:r>
          </a:p>
          <a:p>
            <a:r>
              <a:rPr lang="nl-NL" dirty="0" smtClean="0"/>
              <a:t>Specerijen worden tegen hoge prijzen verkocht in Europa en Azië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987" y="12820"/>
            <a:ext cx="5966013" cy="469063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155142" y="2204251"/>
            <a:ext cx="1721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FACTORIJ BATAVIA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6435182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384</Words>
  <Application>Microsoft Macintosh PowerPoint</Application>
  <PresentationFormat>Breedbeeld</PresentationFormat>
  <Paragraphs>81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Trebuchet MS</vt:lpstr>
      <vt:lpstr>Wingdings</vt:lpstr>
      <vt:lpstr>Wingdings 3</vt:lpstr>
      <vt:lpstr>Arial</vt:lpstr>
      <vt:lpstr>Facet</vt:lpstr>
      <vt:lpstr>3.1 HANDELEN IN OOST-AZIË</vt:lpstr>
      <vt:lpstr>ROUTE NAAR OOST-AZIË</vt:lpstr>
      <vt:lpstr>DE INDONESISCHE EILANDEN = OOST-INDIË</vt:lpstr>
      <vt:lpstr>WINSTGEVENDE SPECERIJEN</vt:lpstr>
      <vt:lpstr>DE VERENIGDE OOSTINDISCHE COMPAGNIE DE V.O.C. 1602</vt:lpstr>
      <vt:lpstr>DE TAKEN VAN DE V.O.C.</vt:lpstr>
      <vt:lpstr>DE V.O.C. IN AZIË</vt:lpstr>
      <vt:lpstr>DE V.O.C GEBRUIKT GEWELD</vt:lpstr>
      <vt:lpstr>               FACTORIJEN</vt:lpstr>
      <vt:lpstr>  PRODUCTEN VAN DE V.O.C.</vt:lpstr>
      <vt:lpstr>ONDERGANG VAN DE V.O.C.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HANDELEN IN OOST-AZIË</dc:title>
  <dc:creator>Microsoft Office-gebruiker</dc:creator>
  <cp:lastModifiedBy>Microsoft Office-gebruiker</cp:lastModifiedBy>
  <cp:revision>14</cp:revision>
  <dcterms:created xsi:type="dcterms:W3CDTF">2017-12-05T10:04:51Z</dcterms:created>
  <dcterms:modified xsi:type="dcterms:W3CDTF">2017-12-05T14:32:00Z</dcterms:modified>
</cp:coreProperties>
</file>